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1" r:id="rId5"/>
    <p:sldId id="257" r:id="rId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8DC519-E467-4724-8F42-AF953A4CFC1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F3C5D1E9-A6EE-43AC-8D98-3F0A73F22D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BCAC035-7D24-4C22-BEB5-F10C52B0ED39}"/>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AEB4104D-66DE-4C2D-8295-A0A5782B4CB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C904472-DD28-4CFF-B4B0-D6E468E575DA}"/>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327271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1ECBA1-E9C4-46B4-AEB1-E55B9129B3F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A53B4E77-136F-4B8E-89DF-15DE4D189EE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216EE5-B661-4A1D-B65D-82E4C679327F}"/>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2AA043CD-C04D-4A0B-8279-FF70941E107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7AC6CE3-F9A3-4AC1-AAE3-A58C4C9A5B39}"/>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8472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30EA76C-BB39-4E74-8ABB-8C5C83E63F4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2059359A-C3B0-4380-854B-E373D905A70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838249E0-7CEE-4639-A6AC-A5789956813C}"/>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F4F1D87D-08D7-421F-B041-B79A447AE30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2036958-56FE-441B-B5F6-BA61CB53008F}"/>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564080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30BECC-8AC5-4BB8-B7D0-4A4C4F9BD62C}"/>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9BAA10EA-1B5F-41B7-95EA-91E4F77924B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8627BAA7-32F3-4EE5-AE4B-A61ED084C411}"/>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A9478CED-F393-4109-9C0D-A6B33232C98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E552794-B23F-4E50-8258-2C8E83433763}"/>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1379890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FFC75B-C596-46DE-8BE2-BD8CA4A806B0}"/>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4B98935-DE99-471C-A90D-D5FA441545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1AF742CC-3433-4078-949D-F40228F8519B}"/>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5E57A267-FE78-48F9-841F-A4A14539583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55F2A04-F54A-4516-8D40-B34EC6EEE436}"/>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2926979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5276A6-2E79-4BF7-806F-3025E3136899}"/>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F361391-1206-4836-874A-3B6C7DA6AA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596CF8E6-3AE5-4898-A4FD-27EF3A8A27E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77F5A4A1-D6DB-4620-B8D6-58F2ABFBAFF0}"/>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6" name="Marcador de pie de página 5">
            <a:extLst>
              <a:ext uri="{FF2B5EF4-FFF2-40B4-BE49-F238E27FC236}">
                <a16:creationId xmlns:a16="http://schemas.microsoft.com/office/drawing/2014/main" id="{FECF8AAE-F88B-4080-BE88-CDA5EEFF6BC8}"/>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B98DA2B-4422-4199-AF6E-6775AEDB3298}"/>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2927698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BEEE32-CC13-4164-8F0F-BDF26B5B5C7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9B1BABA-D1C7-47F8-939E-0B8FC81855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71260F7-CD73-412B-B248-A097FF88686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8758AF28-9DF2-48E9-912A-A05E1CC603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824DCC59-59CD-42BD-8B07-1A515FB1C405}"/>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9703640D-E011-4F26-B356-09DFC15CE6ED}"/>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8" name="Marcador de pie de página 7">
            <a:extLst>
              <a:ext uri="{FF2B5EF4-FFF2-40B4-BE49-F238E27FC236}">
                <a16:creationId xmlns:a16="http://schemas.microsoft.com/office/drawing/2014/main" id="{BC30A489-B24F-484C-A14A-0B04888CFECA}"/>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7040E048-14B7-4E3B-9453-FA9BD1E0249B}"/>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730092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9E036E-8EA0-49F4-8851-9E8634359B3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42CA3C28-EDFC-49FD-8F1B-C0A56B2575C6}"/>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4" name="Marcador de pie de página 3">
            <a:extLst>
              <a:ext uri="{FF2B5EF4-FFF2-40B4-BE49-F238E27FC236}">
                <a16:creationId xmlns:a16="http://schemas.microsoft.com/office/drawing/2014/main" id="{E9E5A9BC-3F1B-41CA-B93E-D08ECAD63A2E}"/>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D09AF220-3D88-4070-A202-47535AC6F42A}"/>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2650301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5648B79-4824-445B-B537-720C7123D79F}"/>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3" name="Marcador de pie de página 2">
            <a:extLst>
              <a:ext uri="{FF2B5EF4-FFF2-40B4-BE49-F238E27FC236}">
                <a16:creationId xmlns:a16="http://schemas.microsoft.com/office/drawing/2014/main" id="{A57E2622-A038-4C3D-ADC4-78C605D1ED1E}"/>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94C9B946-8FC6-4F06-9000-612F98856B52}"/>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232806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DBC1E1-147D-4617-B554-F54C3607C5C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724F542-E602-4FAB-B552-B40727CF27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24CEB1C8-2B5E-4401-84DD-04EBCE0A39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F744305-A121-4843-9B7B-0E4E919B6E82}"/>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6" name="Marcador de pie de página 5">
            <a:extLst>
              <a:ext uri="{FF2B5EF4-FFF2-40B4-BE49-F238E27FC236}">
                <a16:creationId xmlns:a16="http://schemas.microsoft.com/office/drawing/2014/main" id="{370E8D5D-348A-4338-BF1E-3F52FE3BBC8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0BB2D03F-E3CF-4AE1-AB2F-4F06B32B9FEF}"/>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78618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0A98E3-762A-4870-978D-0D09C530A11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CA53C931-5F9C-4B86-81C8-E6DFDAC299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4EE0222-13DB-46D4-A455-D574B84663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287507D-C1F1-4EAC-AAAE-D5DD3FB49D03}"/>
              </a:ext>
            </a:extLst>
          </p:cNvPr>
          <p:cNvSpPr>
            <a:spLocks noGrp="1"/>
          </p:cNvSpPr>
          <p:nvPr>
            <p:ph type="dt" sz="half" idx="10"/>
          </p:nvPr>
        </p:nvSpPr>
        <p:spPr/>
        <p:txBody>
          <a:bodyPr/>
          <a:lstStyle/>
          <a:p>
            <a:fld id="{015F2CBB-4E21-4DAF-8F3E-6E271FCC20EC}" type="datetimeFigureOut">
              <a:rPr lang="es-MX" smtClean="0"/>
              <a:t>18/03/2021</a:t>
            </a:fld>
            <a:endParaRPr lang="es-MX"/>
          </a:p>
        </p:txBody>
      </p:sp>
      <p:sp>
        <p:nvSpPr>
          <p:cNvPr id="6" name="Marcador de pie de página 5">
            <a:extLst>
              <a:ext uri="{FF2B5EF4-FFF2-40B4-BE49-F238E27FC236}">
                <a16:creationId xmlns:a16="http://schemas.microsoft.com/office/drawing/2014/main" id="{A93C2572-B67C-4B3C-BF27-153B439588FD}"/>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7F8E3E1-ACA5-4AE9-B18D-244C9AB12FDA}"/>
              </a:ext>
            </a:extLst>
          </p:cNvPr>
          <p:cNvSpPr>
            <a:spLocks noGrp="1"/>
          </p:cNvSpPr>
          <p:nvPr>
            <p:ph type="sldNum" sz="quarter" idx="12"/>
          </p:nvPr>
        </p:nvSpPr>
        <p:spPr/>
        <p:txBody>
          <a:bodyPr/>
          <a:lstStyle/>
          <a:p>
            <a:fld id="{168C6C1F-2F90-4821-89F6-46D349FD0E8F}" type="slidenum">
              <a:rPr lang="es-MX" smtClean="0"/>
              <a:t>‹Nº›</a:t>
            </a:fld>
            <a:endParaRPr lang="es-MX"/>
          </a:p>
        </p:txBody>
      </p:sp>
    </p:spTree>
    <p:extLst>
      <p:ext uri="{BB962C8B-B14F-4D97-AF65-F5344CB8AC3E}">
        <p14:creationId xmlns:p14="http://schemas.microsoft.com/office/powerpoint/2010/main" val="3489462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54C64C3-F4EA-4F05-89D7-9E137EC18B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F1ABC1C-7516-47B9-BAA6-784A98EC35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267AA6B-7F33-4C31-B7CC-7FDEE8444F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5F2CBB-4E21-4DAF-8F3E-6E271FCC20EC}" type="datetimeFigureOut">
              <a:rPr lang="es-MX" smtClean="0"/>
              <a:t>18/03/2021</a:t>
            </a:fld>
            <a:endParaRPr lang="es-MX"/>
          </a:p>
        </p:txBody>
      </p:sp>
      <p:sp>
        <p:nvSpPr>
          <p:cNvPr id="5" name="Marcador de pie de página 4">
            <a:extLst>
              <a:ext uri="{FF2B5EF4-FFF2-40B4-BE49-F238E27FC236}">
                <a16:creationId xmlns:a16="http://schemas.microsoft.com/office/drawing/2014/main" id="{54DE647F-C857-480D-BD55-D2F89B2078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E18F401D-1CC4-415B-A8BF-15F3AEB919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8C6C1F-2F90-4821-89F6-46D349FD0E8F}" type="slidenum">
              <a:rPr lang="es-MX" smtClean="0"/>
              <a:t>‹Nº›</a:t>
            </a:fld>
            <a:endParaRPr lang="es-MX"/>
          </a:p>
        </p:txBody>
      </p:sp>
    </p:spTree>
    <p:extLst>
      <p:ext uri="{BB962C8B-B14F-4D97-AF65-F5344CB8AC3E}">
        <p14:creationId xmlns:p14="http://schemas.microsoft.com/office/powerpoint/2010/main" val="3338686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ídeo 4" descr="Humo saliendo de la tierra&#10;&#10;Descripción generada automáticamente">
            <a:extLst>
              <a:ext uri="{FF2B5EF4-FFF2-40B4-BE49-F238E27FC236}">
                <a16:creationId xmlns:a16="http://schemas.microsoft.com/office/drawing/2014/main" id="{97CB9059-D8B3-4DF1-8083-E2352ACFD2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9" y="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7159DBA-9294-46C2-9B47-2469BDF8003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s-MX" sz="8000" dirty="0">
                <a:solidFill>
                  <a:srgbClr val="FFFFFF"/>
                </a:solidFill>
                <a:latin typeface="Aharoni" panose="02010803020104030203" pitchFamily="2" charset="-79"/>
                <a:cs typeface="Aharoni" panose="02010803020104030203" pitchFamily="2" charset="-79"/>
              </a:rPr>
              <a:t>Salvando el Bosque</a:t>
            </a:r>
          </a:p>
        </p:txBody>
      </p:sp>
      <p:sp>
        <p:nvSpPr>
          <p:cNvPr id="3" name="Subtítulo 2">
            <a:extLst>
              <a:ext uri="{FF2B5EF4-FFF2-40B4-BE49-F238E27FC236}">
                <a16:creationId xmlns:a16="http://schemas.microsoft.com/office/drawing/2014/main" id="{DF44ABD4-A9E0-483E-B8EC-5576705135F6}"/>
              </a:ext>
            </a:extLst>
          </p:cNvPr>
          <p:cNvSpPr>
            <a:spLocks noGrp="1"/>
          </p:cNvSpPr>
          <p:nvPr>
            <p:ph type="subTitle" idx="1"/>
          </p:nvPr>
        </p:nvSpPr>
        <p:spPr>
          <a:xfrm>
            <a:off x="1100051" y="4072043"/>
            <a:ext cx="10058400" cy="2319879"/>
          </a:xfrm>
          <a:effectLst>
            <a:outerShdw blurRad="50800" dist="38100" dir="2700000" algn="tl" rotWithShape="0">
              <a:prstClr val="black">
                <a:alpha val="40000"/>
              </a:prstClr>
            </a:outerShdw>
          </a:effectLst>
        </p:spPr>
        <p:txBody>
          <a:bodyPr>
            <a:normAutofit/>
          </a:bodyPr>
          <a:lstStyle/>
          <a:p>
            <a:pPr marL="0" marR="0">
              <a:spcBef>
                <a:spcPts val="0"/>
              </a:spcBef>
              <a:spcAft>
                <a:spcPts val="800"/>
              </a:spcAft>
            </a:pP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Equipo 6:</a:t>
            </a:r>
          </a:p>
          <a:p>
            <a:pPr marL="0" marR="0">
              <a:spcBef>
                <a:spcPts val="0"/>
              </a:spcBef>
              <a:spcAft>
                <a:spcPts val="800"/>
              </a:spcAft>
            </a:pP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Diego Montes A00827634</a:t>
            </a:r>
          </a:p>
          <a:p>
            <a:pPr marL="0" marR="0">
              <a:spcBef>
                <a:spcPts val="0"/>
              </a:spcBef>
              <a:spcAft>
                <a:spcPts val="800"/>
              </a:spcAft>
            </a:pP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Ricardo Daniel </a:t>
            </a:r>
            <a:r>
              <a:rPr lang="es-MX" dirty="0" err="1">
                <a:solidFill>
                  <a:srgbClr val="FFFFFF"/>
                </a:solidFill>
                <a:effectLst/>
                <a:latin typeface="Aharoni" panose="02010803020104030203" pitchFamily="2" charset="-79"/>
                <a:ea typeface="Calibri" panose="020F0502020204030204" pitchFamily="34" charset="0"/>
                <a:cs typeface="Aharoni" panose="02010803020104030203" pitchFamily="2" charset="-79"/>
              </a:rPr>
              <a:t>Eguiarte</a:t>
            </a: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 Vega A01283748</a:t>
            </a:r>
          </a:p>
          <a:p>
            <a:pPr marL="0" marR="0">
              <a:spcBef>
                <a:spcPts val="0"/>
              </a:spcBef>
              <a:spcAft>
                <a:spcPts val="800"/>
              </a:spcAft>
            </a:pP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Alberto Orozco Ramos A00831719</a:t>
            </a:r>
          </a:p>
          <a:p>
            <a:pPr marL="0" marR="0">
              <a:spcBef>
                <a:spcPts val="0"/>
              </a:spcBef>
              <a:spcAft>
                <a:spcPts val="800"/>
              </a:spcAft>
            </a:pP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Francisco Gabriel </a:t>
            </a:r>
            <a:r>
              <a:rPr lang="es-MX" dirty="0" err="1">
                <a:solidFill>
                  <a:srgbClr val="FFFFFF"/>
                </a:solidFill>
                <a:effectLst/>
                <a:latin typeface="Aharoni" panose="02010803020104030203" pitchFamily="2" charset="-79"/>
                <a:ea typeface="Calibri" panose="020F0502020204030204" pitchFamily="34" charset="0"/>
                <a:cs typeface="Aharoni" panose="02010803020104030203" pitchFamily="2" charset="-79"/>
              </a:rPr>
              <a:t>Alcazar</a:t>
            </a:r>
            <a:r>
              <a:rPr lang="es-MX" dirty="0">
                <a:solidFill>
                  <a:srgbClr val="FFFFFF"/>
                </a:solidFill>
                <a:effectLst/>
                <a:latin typeface="Aharoni" panose="02010803020104030203" pitchFamily="2" charset="-79"/>
                <a:ea typeface="Calibri" panose="020F0502020204030204" pitchFamily="34" charset="0"/>
                <a:cs typeface="Aharoni" panose="02010803020104030203" pitchFamily="2" charset="-79"/>
              </a:rPr>
              <a:t> Thompson A00829192</a:t>
            </a:r>
          </a:p>
          <a:p>
            <a:endParaRPr lang="es-MX" sz="800" dirty="0">
              <a:solidFill>
                <a:srgbClr val="FFFFFF"/>
              </a:solidFill>
            </a:endParaRPr>
          </a:p>
        </p:txBody>
      </p:sp>
    </p:spTree>
    <p:extLst>
      <p:ext uri="{BB962C8B-B14F-4D97-AF65-F5344CB8AC3E}">
        <p14:creationId xmlns:p14="http://schemas.microsoft.com/office/powerpoint/2010/main" val="3164320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7" descr="Humo saliendo de la ciudad&#10;&#10;Descripción generada automáticamente">
            <a:extLst>
              <a:ext uri="{FF2B5EF4-FFF2-40B4-BE49-F238E27FC236}">
                <a16:creationId xmlns:a16="http://schemas.microsoft.com/office/drawing/2014/main" id="{87428D21-A792-46D1-A3C7-9F5801970D4E}"/>
              </a:ext>
            </a:extLst>
          </p:cNvPr>
          <p:cNvPicPr>
            <a:picLocks noChangeAspect="1"/>
          </p:cNvPicPr>
          <p:nvPr/>
        </p:nvPicPr>
        <p:blipFill rotWithShape="1">
          <a:blip r:embed="rId2">
            <a:alphaModFix amt="40000"/>
          </a:blip>
          <a:srcRect l="6352" r="2538" b="1"/>
          <a:stretch/>
        </p:blipFill>
        <p:spPr>
          <a:xfrm>
            <a:off x="20" y="10"/>
            <a:ext cx="12191979" cy="6857990"/>
          </a:xfrm>
          <a:prstGeom prst="rect">
            <a:avLst/>
          </a:prstGeom>
          <a:noFill/>
        </p:spPr>
      </p:pic>
      <p:sp>
        <p:nvSpPr>
          <p:cNvPr id="2" name="Título 1">
            <a:extLst>
              <a:ext uri="{FF2B5EF4-FFF2-40B4-BE49-F238E27FC236}">
                <a16:creationId xmlns:a16="http://schemas.microsoft.com/office/drawing/2014/main" id="{09005FD2-9E87-41CD-9FF1-7B973AFBB218}"/>
              </a:ext>
            </a:extLst>
          </p:cNvPr>
          <p:cNvSpPr>
            <a:spLocks noGrp="1"/>
          </p:cNvSpPr>
          <p:nvPr>
            <p:ph type="title"/>
          </p:nvPr>
        </p:nvSpPr>
        <p:spPr>
          <a:xfrm>
            <a:off x="841249" y="941832"/>
            <a:ext cx="10506456" cy="2057400"/>
          </a:xfrm>
        </p:spPr>
        <p:txBody>
          <a:bodyPr anchor="b">
            <a:normAutofit/>
          </a:bodyPr>
          <a:lstStyle/>
          <a:p>
            <a:r>
              <a:rPr lang="es-MX" sz="5000" dirty="0">
                <a:latin typeface="Aharoni" panose="02010803020104030203" pitchFamily="2" charset="-79"/>
                <a:cs typeface="Aharoni" panose="02010803020104030203" pitchFamily="2" charset="-79"/>
              </a:rPr>
              <a:t>Introducción</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FA2EE961-B947-47A2-857D-9B915F93E244}"/>
              </a:ext>
            </a:extLst>
          </p:cNvPr>
          <p:cNvSpPr>
            <a:spLocks noGrp="1"/>
          </p:cNvSpPr>
          <p:nvPr>
            <p:ph idx="1"/>
          </p:nvPr>
        </p:nvSpPr>
        <p:spPr>
          <a:xfrm>
            <a:off x="841248" y="3502152"/>
            <a:ext cx="10506456" cy="2670048"/>
          </a:xfrm>
        </p:spPr>
        <p:txBody>
          <a:bodyPr>
            <a:normAutofit/>
          </a:bodyPr>
          <a:lstStyle/>
          <a:p>
            <a:r>
              <a:rPr lang="es-MX" sz="2000" dirty="0">
                <a:latin typeface="Aharoni" panose="02010803020104030203" pitchFamily="2" charset="-79"/>
                <a:cs typeface="Aharoni" panose="02010803020104030203" pitchFamily="2" charset="-79"/>
              </a:rPr>
              <a:t>Durante la las ultimas décadas se ha visto un impacto antropogénico alrededor del mundo. Uno de estos impactos que más ha dañado el medio ambiente son los incendios forestales. Ahora buscamos encontrar una solución la cual pueda ayudarnos a saber cuándo van a ocurrir este tipo de fenómenos y poder reaccionar más rápida para así tener un planeta mas sano. Si nosotros no actuamos ahora, esto podría salir de control y terminar en una peor situación a la que actualmente estamos viviendo. Es momento de hacer un verdadero cambio por el ben de las siguientes generaciones.</a:t>
            </a:r>
          </a:p>
          <a:p>
            <a:endParaRPr lang="es-MX" sz="2000" dirty="0"/>
          </a:p>
        </p:txBody>
      </p:sp>
    </p:spTree>
    <p:extLst>
      <p:ext uri="{BB962C8B-B14F-4D97-AF65-F5344CB8AC3E}">
        <p14:creationId xmlns:p14="http://schemas.microsoft.com/office/powerpoint/2010/main" val="33341071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217E540E-BFAA-41D3-9BDA-01E3D758E2DD}"/>
              </a:ext>
            </a:extLst>
          </p:cNvPr>
          <p:cNvSpPr>
            <a:spLocks noGrp="1"/>
          </p:cNvSpPr>
          <p:nvPr>
            <p:ph type="title"/>
          </p:nvPr>
        </p:nvSpPr>
        <p:spPr>
          <a:xfrm>
            <a:off x="230819" y="455040"/>
            <a:ext cx="4707671" cy="1225650"/>
          </a:xfrm>
        </p:spPr>
        <p:txBody>
          <a:bodyPr anchor="b">
            <a:normAutofit/>
          </a:bodyPr>
          <a:lstStyle/>
          <a:p>
            <a:r>
              <a:rPr lang="es-MX" sz="6000" dirty="0">
                <a:solidFill>
                  <a:schemeClr val="bg1"/>
                </a:solidFill>
                <a:latin typeface="Aharoni" panose="02010803020104030203" pitchFamily="2" charset="-79"/>
                <a:cs typeface="Aharoni" panose="02010803020104030203" pitchFamily="2" charset="-79"/>
              </a:rPr>
              <a:t>Contexto</a:t>
            </a:r>
          </a:p>
        </p:txBody>
      </p:sp>
      <p:cxnSp>
        <p:nvCxnSpPr>
          <p:cNvPr id="16"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8F789C39-0074-43E3-B698-3BDCEC56B307}"/>
              </a:ext>
            </a:extLst>
          </p:cNvPr>
          <p:cNvSpPr>
            <a:spLocks noGrp="1"/>
          </p:cNvSpPr>
          <p:nvPr>
            <p:ph idx="1"/>
          </p:nvPr>
        </p:nvSpPr>
        <p:spPr>
          <a:xfrm>
            <a:off x="230819" y="1909191"/>
            <a:ext cx="5253463" cy="3861293"/>
          </a:xfrm>
        </p:spPr>
        <p:txBody>
          <a:bodyPr>
            <a:normAutofit fontScale="92500" lnSpcReduction="20000"/>
          </a:bodyPr>
          <a:lstStyle/>
          <a:p>
            <a:r>
              <a:rPr lang="es-MX" sz="1900" dirty="0">
                <a:solidFill>
                  <a:schemeClr val="bg1"/>
                </a:solidFill>
                <a:latin typeface="Aharoni" panose="02010803020104030203" pitchFamily="2" charset="-79"/>
                <a:cs typeface="Aharoni" panose="02010803020104030203" pitchFamily="2" charset="-79"/>
              </a:rPr>
              <a:t>Anualmente se registran en promedio 8 mil incendios forestales en el territorio mexicano.</a:t>
            </a:r>
          </a:p>
          <a:p>
            <a:r>
              <a:rPr lang="es-MX" sz="1900" dirty="0">
                <a:solidFill>
                  <a:schemeClr val="bg1"/>
                </a:solidFill>
                <a:latin typeface="Aharoni" panose="02010803020104030203" pitchFamily="2" charset="-79"/>
                <a:cs typeface="Aharoni" panose="02010803020104030203" pitchFamily="2" charset="-79"/>
              </a:rPr>
              <a:t>Las consecuencias principales de los incendios forestales son la contaminación ambiental, el calentamiento global, y la erosión del suelo.</a:t>
            </a:r>
          </a:p>
          <a:p>
            <a:r>
              <a:rPr lang="es-MX" sz="1900" dirty="0">
                <a:solidFill>
                  <a:schemeClr val="bg1"/>
                </a:solidFill>
                <a:latin typeface="Aharoni" panose="02010803020104030203" pitchFamily="2" charset="-79"/>
                <a:cs typeface="Aharoni" panose="02010803020104030203" pitchFamily="2" charset="-79"/>
              </a:rPr>
              <a:t>Las causantes son principalmente actividades humanas como  la quema de basura, los vidrios rotos, y las fogatas mal apagadas.</a:t>
            </a:r>
          </a:p>
          <a:p>
            <a:r>
              <a:rPr lang="es-MX" sz="1900" dirty="0">
                <a:solidFill>
                  <a:schemeClr val="bg1"/>
                </a:solidFill>
                <a:latin typeface="Aharoni" panose="02010803020104030203" pitchFamily="2" charset="-79"/>
                <a:cs typeface="Aharoni" panose="02010803020104030203" pitchFamily="2" charset="-79"/>
              </a:rPr>
              <a:t>Las consecuencias mencionadas hacen evidente la necesidad de desarrollar un sistema autónomo que pueda detectar y mitigar los factores que causan incendios forestales, así como alertar a las autoridades.</a:t>
            </a:r>
          </a:p>
          <a:p>
            <a:endParaRPr lang="es-MX" sz="1400" dirty="0">
              <a:solidFill>
                <a:schemeClr val="bg1"/>
              </a:solidFill>
              <a:latin typeface="Aharoni" panose="02010803020104030203" pitchFamily="2" charset="-79"/>
              <a:cs typeface="Aharoni" panose="02010803020104030203" pitchFamily="2" charset="-79"/>
            </a:endParaRPr>
          </a:p>
        </p:txBody>
      </p:sp>
      <p:cxnSp>
        <p:nvCxnSpPr>
          <p:cNvPr id="17"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Imagen 3" descr="Un atardecer en un bosque&#10;&#10;Descripción generada automáticamente">
            <a:extLst>
              <a:ext uri="{FF2B5EF4-FFF2-40B4-BE49-F238E27FC236}">
                <a16:creationId xmlns:a16="http://schemas.microsoft.com/office/drawing/2014/main" id="{0EDBD4BE-62EF-436D-84B2-CFE3A5E715B9}"/>
              </a:ext>
            </a:extLst>
          </p:cNvPr>
          <p:cNvPicPr>
            <a:picLocks noChangeAspect="1"/>
          </p:cNvPicPr>
          <p:nvPr/>
        </p:nvPicPr>
        <p:blipFill rotWithShape="1">
          <a:blip r:embed="rId2"/>
          <a:srcRect l="28372" r="27836"/>
          <a:stretch/>
        </p:blipFill>
        <p:spPr>
          <a:xfrm>
            <a:off x="6525453" y="10"/>
            <a:ext cx="5666547" cy="6857990"/>
          </a:xfrm>
          <a:prstGeom prst="rect">
            <a:avLst/>
          </a:prstGeom>
        </p:spPr>
      </p:pic>
    </p:spTree>
    <p:extLst>
      <p:ext uri="{BB962C8B-B14F-4D97-AF65-F5344CB8AC3E}">
        <p14:creationId xmlns:p14="http://schemas.microsoft.com/office/powerpoint/2010/main" val="3992601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Imagen 3" descr="Humo saliendo de las nubes&#10;&#10;Descripción generada automáticamente">
            <a:extLst>
              <a:ext uri="{FF2B5EF4-FFF2-40B4-BE49-F238E27FC236}">
                <a16:creationId xmlns:a16="http://schemas.microsoft.com/office/drawing/2014/main" id="{221FBF43-C431-4E6C-8F36-3C1CEE04A2C8}"/>
              </a:ext>
            </a:extLst>
          </p:cNvPr>
          <p:cNvPicPr>
            <a:picLocks noChangeAspect="1"/>
          </p:cNvPicPr>
          <p:nvPr/>
        </p:nvPicPr>
        <p:blipFill rotWithShape="1">
          <a:blip r:embed="rId2"/>
          <a:srcRect t="3559" b="6080"/>
          <a:stretch/>
        </p:blipFill>
        <p:spPr>
          <a:xfrm>
            <a:off x="20" y="10"/>
            <a:ext cx="12191980" cy="6857990"/>
          </a:xfrm>
          <a:prstGeom prst="rect">
            <a:avLst/>
          </a:prstGeom>
        </p:spPr>
      </p:pic>
      <p:sp>
        <p:nvSpPr>
          <p:cNvPr id="15" name="Rectangle 10">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002522B-12EA-43FB-BA46-6E7D5DCC1C94}"/>
              </a:ext>
            </a:extLst>
          </p:cNvPr>
          <p:cNvSpPr>
            <a:spLocks noGrp="1"/>
          </p:cNvSpPr>
          <p:nvPr>
            <p:ph type="title"/>
          </p:nvPr>
        </p:nvSpPr>
        <p:spPr>
          <a:xfrm>
            <a:off x="394687" y="799028"/>
            <a:ext cx="4724400" cy="1466455"/>
          </a:xfrm>
        </p:spPr>
        <p:txBody>
          <a:bodyPr anchor="b">
            <a:noAutofit/>
          </a:bodyPr>
          <a:lstStyle/>
          <a:p>
            <a:r>
              <a:rPr lang="es-MX" sz="6000" dirty="0">
                <a:solidFill>
                  <a:schemeClr val="bg1"/>
                </a:solidFill>
                <a:latin typeface="Aharoni" panose="02010803020104030203" pitchFamily="2" charset="-79"/>
                <a:cs typeface="Aharoni" panose="02010803020104030203" pitchFamily="2" charset="-79"/>
              </a:rPr>
              <a:t>¿</a:t>
            </a:r>
            <a:r>
              <a:rPr lang="es-MX" dirty="0">
                <a:solidFill>
                  <a:schemeClr val="bg1"/>
                </a:solidFill>
                <a:latin typeface="Aharoni" panose="02010803020104030203" pitchFamily="2" charset="-79"/>
                <a:cs typeface="Aharoni" panose="02010803020104030203" pitchFamily="2" charset="-79"/>
              </a:rPr>
              <a:t>Cómo lo solucionamos</a:t>
            </a:r>
            <a:r>
              <a:rPr lang="es-MX" sz="5400" dirty="0">
                <a:solidFill>
                  <a:schemeClr val="bg1"/>
                </a:solidFill>
                <a:latin typeface="Aharoni" panose="02010803020104030203" pitchFamily="2" charset="-79"/>
                <a:cs typeface="Aharoni" panose="02010803020104030203" pitchFamily="2" charset="-79"/>
              </a:rPr>
              <a:t>?</a:t>
            </a:r>
            <a:endParaRPr lang="es-MX" dirty="0">
              <a:solidFill>
                <a:schemeClr val="bg1"/>
              </a:solidFill>
              <a:latin typeface="Aharoni" panose="02010803020104030203" pitchFamily="2" charset="-79"/>
              <a:cs typeface="Aharoni" panose="02010803020104030203" pitchFamily="2" charset="-79"/>
            </a:endParaRPr>
          </a:p>
        </p:txBody>
      </p:sp>
      <p:sp>
        <p:nvSpPr>
          <p:cNvPr id="3" name="Marcador de contenido 2">
            <a:extLst>
              <a:ext uri="{FF2B5EF4-FFF2-40B4-BE49-F238E27FC236}">
                <a16:creationId xmlns:a16="http://schemas.microsoft.com/office/drawing/2014/main" id="{43321C08-0599-4EEE-B0D5-713D2DB62D9A}"/>
              </a:ext>
            </a:extLst>
          </p:cNvPr>
          <p:cNvSpPr>
            <a:spLocks noGrp="1"/>
          </p:cNvSpPr>
          <p:nvPr>
            <p:ph idx="1"/>
          </p:nvPr>
        </p:nvSpPr>
        <p:spPr>
          <a:xfrm>
            <a:off x="248575" y="2718677"/>
            <a:ext cx="5530788" cy="3540080"/>
          </a:xfrm>
        </p:spPr>
        <p:txBody>
          <a:bodyPr>
            <a:normAutofit/>
          </a:bodyPr>
          <a:lstStyle/>
          <a:p>
            <a:r>
              <a:rPr lang="es-MX" sz="2400" dirty="0">
                <a:solidFill>
                  <a:schemeClr val="bg1"/>
                </a:solidFill>
                <a:latin typeface="Aharoni" panose="02010803020104030203" pitchFamily="2" charset="-79"/>
                <a:cs typeface="Aharoni" panose="02010803020104030203" pitchFamily="2" charset="-79"/>
              </a:rPr>
              <a:t>Como parte del equipo de ingenieros especializados en </a:t>
            </a:r>
            <a:r>
              <a:rPr lang="es-MX" sz="2400" dirty="0" err="1">
                <a:solidFill>
                  <a:schemeClr val="bg1"/>
                </a:solidFill>
                <a:latin typeface="Aharoni" panose="02010803020104030203" pitchFamily="2" charset="-79"/>
                <a:cs typeface="Aharoni" panose="02010803020104030203" pitchFamily="2" charset="-79"/>
              </a:rPr>
              <a:t>IoT</a:t>
            </a:r>
            <a:r>
              <a:rPr lang="es-MX" sz="2400" dirty="0">
                <a:solidFill>
                  <a:schemeClr val="bg1"/>
                </a:solidFill>
                <a:latin typeface="Aharoni" panose="02010803020104030203" pitchFamily="2" charset="-79"/>
                <a:cs typeface="Aharoni" panose="02010803020104030203" pitchFamily="2" charset="-79"/>
              </a:rPr>
              <a:t>, hemos decidido implementar todos los recursos tecnológicos a nuestro alcance para combatir los incendios forestales que afectan hoy en día cada centímetro de nuestros bosques, ejemplo claro es lo sucedido en Arteaga.</a:t>
            </a:r>
          </a:p>
          <a:p>
            <a:endParaRPr lang="es-MX" sz="2000" dirty="0">
              <a:solidFill>
                <a:schemeClr val="bg1"/>
              </a:solidFill>
              <a:latin typeface="Aharoni" panose="02010803020104030203" pitchFamily="2" charset="-79"/>
              <a:cs typeface="Aharoni" panose="02010803020104030203" pitchFamily="2" charset="-79"/>
            </a:endParaRPr>
          </a:p>
        </p:txBody>
      </p:sp>
      <p:sp>
        <p:nvSpPr>
          <p:cNvPr id="13" name="Rectangle 12">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5808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descr="El detector de humo">
            <a:extLst>
              <a:ext uri="{FF2B5EF4-FFF2-40B4-BE49-F238E27FC236}">
                <a16:creationId xmlns:a16="http://schemas.microsoft.com/office/drawing/2014/main" id="{64CC5509-6AD2-4B0D-9691-6A1E2AEB8E4A}"/>
              </a:ext>
            </a:extLst>
          </p:cNvPr>
          <p:cNvPicPr/>
          <p:nvPr/>
        </p:nvPicPr>
        <p:blipFill rotWithShape="1">
          <a:blip r:embed="rId2" cstate="print">
            <a:alphaModFix amt="40000"/>
            <a:extLst>
              <a:ext uri="{28A0092B-C50C-407E-A947-70E740481C1C}">
                <a14:useLocalDpi xmlns:a14="http://schemas.microsoft.com/office/drawing/2010/main" val="0"/>
              </a:ext>
            </a:extLst>
          </a:blip>
          <a:srcRect l="5970" r="1617"/>
          <a:stretch/>
        </p:blipFill>
        <p:spPr bwMode="auto">
          <a:xfrm>
            <a:off x="20" y="10"/>
            <a:ext cx="8450297" cy="6857990"/>
          </a:xfrm>
          <a:prstGeom prst="rect">
            <a:avLst/>
          </a:prstGeom>
          <a:noFill/>
        </p:spPr>
      </p:pic>
      <p:sp>
        <p:nvSpPr>
          <p:cNvPr id="2" name="Título 1">
            <a:extLst>
              <a:ext uri="{FF2B5EF4-FFF2-40B4-BE49-F238E27FC236}">
                <a16:creationId xmlns:a16="http://schemas.microsoft.com/office/drawing/2014/main" id="{D643F578-57CD-43ED-9B13-671D2E5FD279}"/>
              </a:ext>
            </a:extLst>
          </p:cNvPr>
          <p:cNvSpPr>
            <a:spLocks noGrp="1"/>
          </p:cNvSpPr>
          <p:nvPr>
            <p:ph type="title"/>
          </p:nvPr>
        </p:nvSpPr>
        <p:spPr>
          <a:xfrm>
            <a:off x="133662" y="296080"/>
            <a:ext cx="6571937" cy="1627636"/>
          </a:xfrm>
        </p:spPr>
        <p:txBody>
          <a:bodyPr>
            <a:normAutofit/>
          </a:bodyPr>
          <a:lstStyle/>
          <a:p>
            <a:r>
              <a:rPr lang="es-MX" dirty="0">
                <a:solidFill>
                  <a:srgbClr val="FFFFFF"/>
                </a:solidFill>
                <a:latin typeface="Aharoni" panose="02010803020104030203" pitchFamily="2" charset="-79"/>
                <a:cs typeface="Aharoni" panose="02010803020104030203" pitchFamily="2" charset="-79"/>
              </a:rPr>
              <a:t>Sensores Anti-Incendios</a:t>
            </a:r>
          </a:p>
        </p:txBody>
      </p:sp>
      <p:sp>
        <p:nvSpPr>
          <p:cNvPr id="3" name="Marcador de contenido 2">
            <a:extLst>
              <a:ext uri="{FF2B5EF4-FFF2-40B4-BE49-F238E27FC236}">
                <a16:creationId xmlns:a16="http://schemas.microsoft.com/office/drawing/2014/main" id="{1928F440-1B4F-47D9-957B-35C5F089CD5B}"/>
              </a:ext>
            </a:extLst>
          </p:cNvPr>
          <p:cNvSpPr>
            <a:spLocks noGrp="1"/>
          </p:cNvSpPr>
          <p:nvPr>
            <p:ph idx="1"/>
          </p:nvPr>
        </p:nvSpPr>
        <p:spPr>
          <a:xfrm>
            <a:off x="133492" y="1835362"/>
            <a:ext cx="6571936" cy="5022627"/>
          </a:xfrm>
        </p:spPr>
        <p:txBody>
          <a:bodyPr>
            <a:normAutofit fontScale="92500" lnSpcReduction="10000"/>
          </a:bodyPr>
          <a:lstStyle/>
          <a:p>
            <a:r>
              <a:rPr lang="es-MX" sz="2000" dirty="0">
                <a:solidFill>
                  <a:srgbClr val="FFFFFF"/>
                </a:solidFill>
                <a:latin typeface="Aharoni" panose="02010803020104030203" pitchFamily="2" charset="-79"/>
                <a:cs typeface="Aharoni" panose="02010803020104030203" pitchFamily="2" charset="-79"/>
              </a:rPr>
              <a:t>Nuestra idea se basa en colocar sensores especiales antincendios que sirvan como detectores (ya sea de humo, de energía calorífica, energía lumínica del fuego, etc.) con el fin de evitar la desaparición y destrucción de diversa flora, fauna y muchos otros factores que contribuyen a mantener un balance en nuestro planeta.</a:t>
            </a:r>
          </a:p>
          <a:p>
            <a:r>
              <a:rPr lang="es-MX" sz="2000" dirty="0">
                <a:solidFill>
                  <a:srgbClr val="FFFFFF"/>
                </a:solidFill>
                <a:latin typeface="Aharoni" panose="02010803020104030203" pitchFamily="2" charset="-79"/>
                <a:cs typeface="Aharoni" panose="02010803020104030203" pitchFamily="2" charset="-79"/>
              </a:rPr>
              <a:t>Pero, ¿cómo funcionarían? Pensamos que básicamente los sensores entablarían una conexión vía internet a una base de computadoras que se encarguen de emitir una alerta de emergencia cuando estos detecten alguna anomalía ya mencionada relacionada con los incendios forestales.</a:t>
            </a:r>
          </a:p>
          <a:p>
            <a:r>
              <a:rPr lang="es-MX" sz="2000" dirty="0">
                <a:solidFill>
                  <a:srgbClr val="FFFFFF"/>
                </a:solidFill>
                <a:latin typeface="Aharoni" panose="02010803020104030203" pitchFamily="2" charset="-79"/>
                <a:cs typeface="Aharoni" panose="02010803020104030203" pitchFamily="2" charset="-79"/>
              </a:rPr>
              <a:t>Como dato extra, consideramos que estos mismos sensores cuenten con un aspersor de agua que al momento de detectar un incendio se activen e intenten apagar el fuego de forma rápida sin necesidad de que las autoridades deban de preocuparse tanto. </a:t>
            </a:r>
          </a:p>
        </p:txBody>
      </p:sp>
      <p:pic>
        <p:nvPicPr>
          <p:cNvPr id="1026" name="Picture 2" descr="Incendio forestal - Wikipedia, la enciclopedia libre">
            <a:extLst>
              <a:ext uri="{FF2B5EF4-FFF2-40B4-BE49-F238E27FC236}">
                <a16:creationId xmlns:a16="http://schemas.microsoft.com/office/drawing/2014/main" id="{DC49FD36-F495-4E99-8453-01EB9A57A4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19" r="26191" b="-1"/>
          <a:stretch/>
        </p:blipFill>
        <p:spPr bwMode="auto">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276796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411</Words>
  <Application>Microsoft Office PowerPoint</Application>
  <PresentationFormat>Panorámica</PresentationFormat>
  <Paragraphs>19</Paragraphs>
  <Slides>5</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5</vt:i4>
      </vt:variant>
    </vt:vector>
  </HeadingPairs>
  <TitlesOfParts>
    <vt:vector size="10" baseType="lpstr">
      <vt:lpstr>Aharoni</vt:lpstr>
      <vt:lpstr>Arial</vt:lpstr>
      <vt:lpstr>Calibri</vt:lpstr>
      <vt:lpstr>Calibri Light</vt:lpstr>
      <vt:lpstr>Tema de Office</vt:lpstr>
      <vt:lpstr>Salvando el Bosque</vt:lpstr>
      <vt:lpstr>Introducción</vt:lpstr>
      <vt:lpstr>Contexto</vt:lpstr>
      <vt:lpstr>¿Cómo lo solucionamos?</vt:lpstr>
      <vt:lpstr>Sensores Anti-Incendios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Sensores Anti-Incendios</dc:title>
  <dc:creator>ALBERTO OROZCO</dc:creator>
  <cp:lastModifiedBy>ALBERTO OROZCO</cp:lastModifiedBy>
  <cp:revision>3</cp:revision>
  <dcterms:created xsi:type="dcterms:W3CDTF">2021-03-19T00:30:49Z</dcterms:created>
  <dcterms:modified xsi:type="dcterms:W3CDTF">2021-03-19T01:18:04Z</dcterms:modified>
</cp:coreProperties>
</file>

<file path=docProps/thumbnail.jpeg>
</file>